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-9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88A865-F0B9-B9B4-8624-6FCD2CF0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DACF1FD-9D06-65D2-9E40-C3D98EED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1B64-9B58-42A5-8145-735C6A2D7D09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3485E57-915B-7618-F993-16AFD33C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07593A8-C00B-D83A-C23F-90DA57B9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73E5-327F-4642-83A1-A5ADF2A492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665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1A8843-AFCC-8B53-1DA5-7A106373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3B55594-5F46-E881-4059-3BE41B803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118275-F61A-8A6A-43CA-C2C76FF61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91B64-9B58-42A5-8145-735C6A2D7D09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EDBFBC-6B37-42C6-04D0-DBB42E279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5F80BF-A347-4435-C14B-22490DC86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173E5-327F-4642-83A1-A5ADF2A492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08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CD6CFAA9-11AB-0A42-CC4D-F0035ED3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>
                <a:solidFill>
                  <a:srgbClr val="0070C0"/>
                </a:solidFill>
              </a:rPr>
              <a:t>«Национальный режим в судебной и административной практике»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A1DCDE-B21E-BA38-4336-D8B9C162691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786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63857F35-E2D0-30FA-2EFB-E032447E7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latin typeface="+mn-lt"/>
              </a:rPr>
              <a:t>Примеры административной практики по вопросу</a:t>
            </a:r>
            <a:r>
              <a:rPr lang="ru-RU" sz="2000">
                <a:latin typeface="+mn-lt"/>
              </a:rPr>
              <a:t>: признавать / не признавать заявку участника на этапе рассмотрения </a:t>
            </a:r>
            <a:r>
              <a:rPr lang="ru-RU" sz="2000" b="1">
                <a:latin typeface="+mn-lt"/>
              </a:rPr>
              <a:t>«иностранной» </a:t>
            </a:r>
            <a:r>
              <a:rPr lang="ru-RU" sz="2000">
                <a:latin typeface="+mn-lt"/>
              </a:rPr>
              <a:t>при наличии в составе заявки номера реестровой записи, сформированного на основании действующего заключения, но которое не соответствует актуальным критериям, установленным Постановлением № 719 </a:t>
            </a:r>
            <a:br>
              <a:rPr lang="ru-RU" sz="2000">
                <a:latin typeface="+mn-lt"/>
              </a:rPr>
            </a:br>
            <a:r>
              <a:rPr lang="ru-RU" sz="2000">
                <a:latin typeface="+mn-lt"/>
              </a:rPr>
              <a:t>(нет совокупного количества баллов или оно меньше установленного порога)</a:t>
            </a:r>
            <a:endParaRPr lang="en-US" sz="2000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EA74C1-590B-00F7-885F-8D5B4CF0027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8179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355E2A7D-9C1C-2E98-5F38-51C3A158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>
                <a:solidFill>
                  <a:srgbClr val="0070C0"/>
                </a:solidFill>
              </a:rPr>
              <a:t>Административная практика по закупке ПО с доптребованиями </a:t>
            </a:r>
            <a:endParaRPr lang="ru-RU" sz="3200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F6437D-1156-DA59-A915-94B4F45F2C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2318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2E7A7CED-DA34-8A45-D9AB-A6598106D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B0F0"/>
                </a:solidFill>
              </a:rPr>
              <a:t>Постановление Правительства РФ от 23 марта 2017 г. N 325</a:t>
            </a:r>
            <a:br>
              <a:rPr lang="ru-RU" sz="2400">
                <a:solidFill>
                  <a:srgbClr val="00B0F0"/>
                </a:solidFill>
              </a:rPr>
            </a:br>
            <a:r>
              <a:rPr lang="ru-RU" sz="2400">
                <a:solidFill>
                  <a:srgbClr val="00B0F0"/>
                </a:solidFill>
              </a:rPr>
              <a:t>"Об утверждении дополнительных требований к программам для электронных вычислительных машин и базам данных, сведения о которых включены в реестр российского программного обеспечения, и внесении изменений в Правила формирования и ведения единого реестра российских программ для электронных вычислительных машин и баз данных"</a:t>
            </a: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54B060-0B85-B221-B392-23149EDBF38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223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5AEF2832-4489-0BFB-AAA7-30B53916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DA275A-DB5A-2C9C-C1DD-1616AB5477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649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19214615-7DB8-9123-0030-BAFDC1A5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0070C0"/>
                </a:solidFill>
              </a:rPr>
              <a:t>Решение Управления Федеральной антимонопольной службы по Камчатскому краю от 29 апреля 2025 г. N 041/06/105-211/2025 (1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7060BC-D183-F221-26C7-908186D1C9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3361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31E1D4B3-9B11-6CD6-BF92-3A0AB358D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0070C0"/>
                </a:solidFill>
              </a:rPr>
              <a:t>Решение Управления Федеральной антимонопольной службы по Камчатскому краю от 29 апреля 2025 г. N 041/06/105-211/2025 (2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4C1962-70CD-922F-6350-661DBB3C51D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4763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BB795D6C-23F0-A610-A037-DFC737ADA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u="sng">
                <a:solidFill>
                  <a:srgbClr val="0070C0"/>
                </a:solidFill>
              </a:rPr>
              <a:t>Похожее</a:t>
            </a:r>
            <a:r>
              <a:rPr lang="ru-RU" sz="2400">
                <a:solidFill>
                  <a:srgbClr val="0070C0"/>
                </a:solidFill>
              </a:rPr>
              <a:t> Решение Управления Федеральной антимонопольной службы по Москве от 24 марта 2025 г. N 077/06/106-3444/2025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4B348B4-E054-2C48-9E18-0386B82AFA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619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B6EE20B9-6594-3A58-B310-DC301F7F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>
                <a:solidFill>
                  <a:srgbClr val="0070C0"/>
                </a:solidFill>
              </a:rPr>
              <a:t>Особенности закупок сложной вещи (когда в составе комплекта на разные позиции должен устанавливаться разный нацрежим)</a:t>
            </a:r>
            <a:endParaRPr lang="ru-RU" sz="3200" i="1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EC4A53-CE5B-66EC-B2BE-C7FA0D10EC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0046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7E1E82AD-211B-9444-81F7-CE82BDA24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FF0000"/>
                </a:solidFill>
              </a:rPr>
              <a:t>Московское УФАС России обращает внимание на особенности предоставления реестровых записей на комплекты изделий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00EA22-F7B3-1091-2EE5-7959B908E0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334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83BC97AC-919F-CBF1-972A-B4AA0C874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0070C0"/>
                </a:solidFill>
              </a:rPr>
              <a:t>Решение Управления Федеральной антимонопольной службы по Москве от 20 марта 2025 г. N 077/06/106-3668/2025 (44-ФЗ)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1BE7967-8FD0-11CC-8622-65A4094707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649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BBED6F45-1E16-3C55-AAF8-3D038408A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87C5D0-3128-D07E-C97E-2B277D17F3B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773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D816E4DB-242E-57F1-960F-3BD22520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0070C0"/>
                </a:solidFill>
              </a:rPr>
              <a:t>Решение Курганского УФАС № 045/06/105-196/2025 по делу о нарушении законодательства о контрактной системе в сфере закупок 31.03.2025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BCD978-37B6-79EF-5646-05054B95778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0557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9479217F-79CA-779B-B0EA-D0521C0F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0070C0"/>
                </a:solidFill>
              </a:rPr>
              <a:t>Решение Управления Федеральной антимонопольной службы по Воронежской области от 10 марта 2025 г. N 036/06/42-228/2025 (44-ФЗ)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DC6A475-5F65-F937-F5A1-20805A075B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9793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E16694A3-B222-619D-812C-8D10909C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>
                <a:solidFill>
                  <a:srgbClr val="FF0000"/>
                </a:solidFill>
              </a:rPr>
              <a:t>Первые судебные решения по новому национальному режиму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02E3DF-5850-1F21-4400-F089FF988C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2109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22E36B86-D084-C4DE-373D-4E2C2F285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0070C0"/>
                </a:solidFill>
              </a:rPr>
              <a:t>Этап подготовки к закупке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9048BF-36AD-2610-3829-E43B644056C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145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A781EBB8-6D0B-65EC-FC3D-54F1D86D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г. Москвы Решение от 11.09.2025 по Делу № А40-133771/2025 (1 из 3)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3CC3B43-80A0-C47D-52E6-5B73853D1A5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5346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866B8796-6F02-24A6-AB9D-68387CF1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г. Москвы Решение от 11.09.2025 по Делу № А40-133771/2025 (2 из 3)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ADF3F3-0ECD-54D2-9455-88BD9EC414C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0017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8D96CFBD-19F4-7ECD-5BAA-0F96B925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г. Москвы Решение от 11.09.2025 по Делу № А40-133771/2025 (3 из 3)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B82CE6-D9C5-9403-EF0C-473595BBB4A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226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105D7BD3-2F11-EABB-9E04-749D661A4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Краснодарского края Решение от 25.08.2025 по Делу № А32-18064/2025 (1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CAC35E-3BC8-217D-312A-15E674F4894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4325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54411A1D-83B7-A664-5CB6-9BE1880B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Краснодарского края Решение от 25.08.2025 по Делу № А32-18064/2025 (2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ECA27FF-7827-1C1C-92D6-FE0A89F585C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2164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7F911C16-2F94-1658-E90D-1B2B376DA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Краснодарского края Решение от 25.08.2025 по Делу № А32-18064/2025 (3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15ED5A-A2EF-90F3-540F-4530D4CDCC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133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5694CA72-7591-899E-D154-654F0598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22BCE0-C82E-8851-01D6-9FFCF28ACE7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2879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EA3EE07A-AC06-D53F-7DB7-BB8B3DA82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Новосибирской области Решение от 13.08.2025 по Делу № А45-6786/2025 (1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21C5FA9-3BA7-9BC4-262F-F2F54AEF65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225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92066A84-3AF1-E84D-AB5C-986BE4D0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Новосибирской области Решение от 13.08.2025 по Делу № А45-6786/2025 (2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A6039F-77CB-096E-C284-8D19E88E90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0081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29EDDBEA-5E78-7E2B-38B7-CB72D8648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г. Москвы Решение от 31.07.2025 по Делу № А40-85698/25-121-332 (1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21A2D8-5B6E-B8EB-7B42-B7D5E2D0A4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2384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B7A15943-6564-D11F-4709-563867E0F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г. Москвы Решение от 31.07.2025 по Делу № А40-85698/25-121-332 (2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15A4AF2-1C5A-9DA4-4BFC-E78047F734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134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90488D7C-F6ED-95DC-8053-6332B33AD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г. Москвы Решение от 31.07.2025 по Делу № А40-85698/25-121-332 (3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B524D9-9D00-C9C5-357F-EE8D1CDB87E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9074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D812AF7A-3DCE-A48F-E4B0-41F89E69D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0070C0"/>
                </a:solidFill>
              </a:rPr>
              <a:t>Этап рассмотрения заявок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0CF24A-E58D-E663-DBBE-44015AA09B5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1684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6C75569F-A012-F464-61CF-F1DCD444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г. Москвы Решение от 25.08.2025 по Делу № А40-124540/25-92-730 (1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F3AC15-5F92-BB54-BC70-B98E4287A0E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2761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0EFD46F2-F33C-B45B-2332-0BFC8789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г. Москвы Решение от 25.08.2025 по Делу № А40-124540/25-92-730 (2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C8DE3C-050D-F42C-3E9B-BE055E80EA9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9976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CFBEF781-EF0B-2E62-64D2-640E7F15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Воронежской области Решение от  23.09.2025 по Делу № А14-11277/2025 (1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100178E-3696-F4A8-3F1A-B23D74F949C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8215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71521A48-5FA0-21D3-DD0D-F5D55231B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Воронежской области Решение от  23.09.2025 по Делу № А14-11277/2025 (2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48C676-D917-AEB6-F639-86AF139C528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8269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D1777FB7-24A8-19EB-66B0-265CD8F5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«Встречное» </a:t>
            </a:r>
            <a:r>
              <a:rPr lang="ru-RU" sz="2400">
                <a:solidFill>
                  <a:srgbClr val="0070C0"/>
                </a:solidFill>
              </a:rPr>
              <a:t>Р Е Ш Е Н И Е Ставропольского УФАС по делу № 026/06/106-672/2025 о нарушении законодательства о закупках 03.04.2025 года (1 из 3 – 44-ФЗ)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533BF59-F5ED-EDC5-9FC2-3296B50F69E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4303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989FCCC7-822C-DCD5-6DFB-2DE8E423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Хабаровского края Решение от  23.09.2025 по Делу № А73-9454/2025 (1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17BAC4-CBA5-FAE2-786F-AF85D3A6AFE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728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D6A9F913-CA11-AD3A-08BD-0000A47C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Хабаровского края Решение от  23.09.2025 по Делу № А73-9454/2025 (2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C5F95E-0292-B86B-FBAB-DAF6A16F848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341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1CAA3BEF-E2ED-F9BA-B04C-D2EF315D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г. Москвы Решение от 22.09.2025 по Делу № А40-134689/2025 (1 из 3)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99AB85-A84E-459F-60A5-828FF51288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8567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760D63D5-6A9B-2F1D-B997-649BF538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г. Москвы Решение от 22.09.2025 по Делу № А40-134689/2025 (2 из 3)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ED7C47D-7882-E315-B5ED-10F00A5941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6683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0CF30B2A-2FF7-9E12-F06C-E7842305C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г. Москвы Решение от 22.09.2025 по Делу № А40-134689/2025 (3 из 3)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BE62DD-2E2C-4F15-D892-282D0E4FAA8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836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BC232C6A-7AB0-4BFF-3764-3544D0AB2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города Санкт-Петербурга и Ленинградской области Решение от  22.09.2025</a:t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по Делу № А56-56017/2025 (1 из 3)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6A61A0-7360-059D-70A6-F2FDF82F1F5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7136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AEADCB1B-6A2E-FC04-1027-64ACABD8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города Санкт-Петербурга и Ленинградской области Решение от  22.09.2025</a:t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по Делу № А56-56017/2025 (2 из 3)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CE6CAF-8DB6-A43C-C1B0-1D807277C59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6939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0215D46F-03B6-BB27-E611-293334BAA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города Санкт-Петербурга и Ленинградской области Решение от  22.09.2025</a:t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по Делу № А56-56017/2025 (3 из 3)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C98883-C7F9-6BF5-849F-F716A4D209C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2650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F26B89EF-DCB2-1B8F-092E-B2DC63E5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Самарской области Решение от 18.09.2025 по Делу № А55-11584/2025 (1 из 2)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C0D247-C9C1-8057-3356-B2F67F94430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83079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DB912E3B-98BF-ABE0-A291-1D4888169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Самарской области Решение от 18.09.2025 по Делу № А55-11584/2025 (2 из 2)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DCD4AE-CE29-BA2B-6402-EC4A91CEFDE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2873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47BAA1CD-FADD-4D62-A96D-9DC45485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0070C0"/>
                </a:solidFill>
              </a:rPr>
              <a:t>Р Е Ш Е Н И Е Ставропольского УФАС по делу № 026/06/106-672/2025</a:t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о нарушении законодательства о закупках 03.04.2025 года (2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C4BCAB-6760-4114-DC65-D85AD86D600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78989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C7719D12-9935-67C0-3861-F3DED7A1D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г. Санкт-Петербурга и Ленинградской области Решение от 11.09.2025 по Делу №  А56-38231/2025 (1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A6F92D-3731-DDA2-3CEB-816EFBE803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23898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5E5F64F4-42D6-B5F1-4F54-A698EA89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г. Санкт-Петербурга и Ленинградской области Решение от 11.09.2025 по Делу №  А56-38231/2025 (2 из 2)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E15468-B5BF-6C96-01D6-66D5EF4B228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3514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4767DD30-BDD2-4B1E-A6B2-0AF3B31D5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г. Москвы Решение от 27.08.2025 по Делу № А40-131298/25-149-655  (1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35BDF8-88F0-CB99-A178-77CD36285F6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385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99DDF6DB-D79F-47C4-5F25-E3A9339D7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г. Москвы Решение от 27.08.2025 по Делу № А40-131298/25-149-655 (2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F2C0AC-A68E-8F38-F35B-B97B5BA263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022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C69DDAB1-33A9-04A7-9B1C-36E22B65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г. Москвы Решение от 27.08.2025 по Делу № А40-131298/25-149-655 (3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819210-698C-E968-401F-761E8AC3DEE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67165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77FF887B-D881-2B8C-F344-43A53D94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Хабаровского края Решение от 20.08.2025 по Делу № А73-8129/2025 (1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E7DC40-EDDD-3979-8003-2DA6C3F0D18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98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E1E0C211-5912-49CA-3D6E-646EAA0B7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АС Хабаровского края Решение от 20.08.2025 по Делу № А73-8129/2025 (2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796A05-EB1F-3EE1-60B9-532F3D6B53D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19347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4F8693DC-1909-6BFF-48D8-11495FF9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АС Хабаровского края Решение от 20.08.2025 по Делу № А73-8129/2025 (3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DC68A5-B0B9-2A74-4B24-26E966D5A47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17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8A98E586-498D-C694-375E-C853962CD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0070C0"/>
                </a:solidFill>
              </a:rPr>
              <a:t>Этап приемки товара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89FEDF-0D70-DC50-F653-31E6BC0444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2891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AFDF507A-D620-9350-E83E-F422C496B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Республики КОМИ Решение от 10.09.2025 по Делу № А29-8583/2025 (1 из 2) 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A5E5FE-C7F7-E6D6-1F35-EBA801B2603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38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28973B73-7127-D805-EF52-66B43765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0070C0"/>
                </a:solidFill>
              </a:rPr>
              <a:t>Р Е Ш Е Н И Е Ставропольского УФАС по делу № 026/06/106-672/2025</a:t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о нарушении законодательства о закупках 03.04.2025 года (3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E5B3D4-04B2-7C51-96D1-C1EC6535110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510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C06F64D2-2AAA-FBD4-3D6B-EE3E8796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/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АС Республики КОМИ Решение от 10.09.2025 по Делу № А29-8583/2025 (2 из 2) </a:t>
            </a:r>
            <a:br>
              <a:rPr lang="ru-RU" sz="240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3102FC-DAC7-1B00-B4D5-28BE771A6C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8732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EEB48B41-2740-290B-73D3-069DD84E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Омской области Решение от 27.08.2025 по Делу № А46-9573/2025 (1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370007-D56D-7490-736D-2B9A897242F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69502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5E3654C3-F58A-EF97-A9B9-E86178B6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Омской области Решение от 27.08.2025 по Делу № А46-9573/2025 (2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BBD12F-44FA-60D4-1D29-EAF7F1562F9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24167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6740FFF8-8A0D-4E45-1AA9-89A820B2B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solidFill>
                  <a:srgbClr val="0070C0"/>
                </a:solidFill>
              </a:rPr>
              <a:t>АС Омской области Решение от 27.08.2025 по Делу № А46-9573/2025 (3 из 3)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95DD22-B8D8-05E7-5640-36DBC503FB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97354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0A52C021-716A-2542-B55D-62EAA9FDB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solidFill>
                  <a:schemeClr val="accent2"/>
                </a:solidFill>
              </a:rPr>
              <a:t>Благодарю за внимание!</a:t>
            </a:r>
            <a:endParaRPr lang="ru-RU" altLang="ru-RU" dirty="0">
              <a:solidFill>
                <a:schemeClr val="accent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96C85A-8572-AB95-F56B-1C6D3C9369F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83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F1668696-D79A-CBC9-9A92-BECE15E7E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pc="-15"/>
              <a:t>НЕОБХОДИМО </a:t>
            </a:r>
            <a:r>
              <a:rPr lang="ru-RU"/>
              <a:t>ЛИ КОМИССИИ ПО </a:t>
            </a:r>
            <a:r>
              <a:rPr lang="ru-RU" spc="-10"/>
              <a:t>ОСУЩЕСТВЛЕНИЮ </a:t>
            </a:r>
            <a:r>
              <a:rPr lang="ru-RU" spc="5"/>
              <a:t>ЗАКУПОК </a:t>
            </a:r>
            <a:r>
              <a:rPr lang="ru-RU"/>
              <a:t>ПРИ </a:t>
            </a:r>
            <a:r>
              <a:rPr lang="ru-RU" spc="-25"/>
              <a:t>РАССМОТРЕНИИ </a:t>
            </a:r>
            <a:r>
              <a:rPr lang="ru-RU" spc="-545"/>
              <a:t> </a:t>
            </a:r>
            <a:r>
              <a:rPr lang="ru-RU" spc="-5"/>
              <a:t>ЗАЯВОК </a:t>
            </a:r>
            <a:r>
              <a:rPr lang="ru-RU" spc="-10"/>
              <a:t>УЧАСТНИКОВ </a:t>
            </a:r>
            <a:r>
              <a:rPr lang="ru-RU"/>
              <a:t>СООТНОСИТЬ </a:t>
            </a:r>
            <a:r>
              <a:rPr lang="ru-RU" spc="-10"/>
              <a:t>НАИМЕНОВАНИЕ </a:t>
            </a:r>
            <a:r>
              <a:rPr lang="ru-RU" spc="-55"/>
              <a:t>ТОВАРА </a:t>
            </a:r>
            <a:r>
              <a:rPr lang="ru-RU"/>
              <a:t>И </a:t>
            </a:r>
            <a:r>
              <a:rPr lang="ru-RU" spc="-5"/>
              <a:t>КОДА </a:t>
            </a:r>
            <a:r>
              <a:rPr lang="ru-RU"/>
              <a:t>ОКПД2, </a:t>
            </a:r>
            <a:r>
              <a:rPr lang="ru-RU" spc="5"/>
              <a:t> </a:t>
            </a:r>
            <a:r>
              <a:rPr lang="ru-RU"/>
              <a:t>УКАЗАННЫХ В ИЗВЕЩЕНИИ С </a:t>
            </a:r>
            <a:r>
              <a:rPr lang="ru-RU" spc="-10"/>
              <a:t>НАИМЕНОВАНИЕМ </a:t>
            </a:r>
            <a:r>
              <a:rPr lang="ru-RU" spc="-55"/>
              <a:t>ТОВАРА </a:t>
            </a:r>
            <a:r>
              <a:rPr lang="ru-RU"/>
              <a:t>И </a:t>
            </a:r>
            <a:r>
              <a:rPr lang="ru-RU" spc="-10"/>
              <a:t>КОДОМ </a:t>
            </a:r>
            <a:r>
              <a:rPr lang="ru-RU"/>
              <a:t>ОКПД2, </a:t>
            </a:r>
            <a:r>
              <a:rPr lang="ru-RU" spc="5"/>
              <a:t> </a:t>
            </a:r>
            <a:r>
              <a:rPr lang="ru-RU" spc="-15"/>
              <a:t>СОДЕРЖАЩИХСЯ</a:t>
            </a:r>
            <a:r>
              <a:rPr lang="ru-RU" spc="-25"/>
              <a:t> </a:t>
            </a:r>
            <a:r>
              <a:rPr lang="ru-RU"/>
              <a:t>В </a:t>
            </a:r>
            <a:r>
              <a:rPr lang="ru-RU" spc="-15"/>
              <a:t>ПРЕДСТАВЛЕННОЙ</a:t>
            </a:r>
            <a:r>
              <a:rPr lang="ru-RU" spc="-25"/>
              <a:t> </a:t>
            </a:r>
            <a:r>
              <a:rPr lang="ru-RU" spc="-15"/>
              <a:t>РЕЕСТРОВОЙ</a:t>
            </a:r>
            <a:r>
              <a:rPr lang="ru-RU" spc="-20"/>
              <a:t> </a:t>
            </a:r>
            <a:r>
              <a:rPr lang="ru-RU" spc="-5"/>
              <a:t>ЗАПИСИ?</a:t>
            </a:r>
            <a:r>
              <a:rPr lang="ru-RU" spc="-25"/>
              <a:t> </a:t>
            </a:r>
            <a:r>
              <a:rPr lang="ru-RU" spc="-5"/>
              <a:t>ПОДЛЕЖИТ</a:t>
            </a:r>
            <a:r>
              <a:rPr lang="ru-RU" spc="-30"/>
              <a:t> </a:t>
            </a:r>
            <a:r>
              <a:rPr lang="ru-RU"/>
              <a:t>ЛИ</a:t>
            </a:r>
          </a:p>
          <a:p>
            <a:pPr marL="12700">
              <a:lnSpc>
                <a:spcPct val="100000"/>
              </a:lnSpc>
            </a:pPr>
            <a:r>
              <a:rPr lang="ru-RU"/>
              <a:t>ОТКЛОНЕНИЮ</a:t>
            </a:r>
            <a:r>
              <a:rPr lang="ru-RU" spc="-25"/>
              <a:t> </a:t>
            </a:r>
            <a:r>
              <a:rPr lang="ru-RU"/>
              <a:t>ЗАЯВКА</a:t>
            </a:r>
            <a:r>
              <a:rPr lang="ru-RU" spc="-20"/>
              <a:t> </a:t>
            </a:r>
            <a:r>
              <a:rPr lang="ru-RU"/>
              <a:t>В</a:t>
            </a:r>
            <a:r>
              <a:rPr lang="ru-RU" spc="5"/>
              <a:t> </a:t>
            </a:r>
            <a:r>
              <a:rPr lang="ru-RU" spc="-10"/>
              <a:t>СЛУЧАЕ</a:t>
            </a:r>
            <a:r>
              <a:rPr lang="ru-RU" spc="-20"/>
              <a:t> </a:t>
            </a:r>
            <a:r>
              <a:rPr lang="ru-RU" spc="-30"/>
              <a:t>РАЗЛИЧИЯ</a:t>
            </a:r>
            <a:r>
              <a:rPr lang="ru-RU" spc="-25"/>
              <a:t> </a:t>
            </a:r>
            <a:r>
              <a:rPr lang="ru-RU" spc="-10"/>
              <a:t>КОДОВ</a:t>
            </a:r>
            <a:r>
              <a:rPr lang="ru-RU" spc="-20"/>
              <a:t> </a:t>
            </a:r>
            <a:r>
              <a:rPr lang="ru-RU"/>
              <a:t>ОКПД</a:t>
            </a:r>
            <a:r>
              <a:rPr lang="ru-RU" spc="-15"/>
              <a:t> </a:t>
            </a:r>
            <a:r>
              <a:rPr lang="ru-RU" spc="-5"/>
              <a:t>2?</a:t>
            </a:r>
            <a:endParaRPr lang="ru-RU" spc="-5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0BB452-482B-40D4-3DD8-4BFA5160524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20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4F427502-BBEC-4FBE-B911-F94EC5AD4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Пример «из зала»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42D3BB-B1B6-C510-F874-0B20D4A754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26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xmlns="" id="{B3CDBAC8-C4E8-60E9-012E-D378A78D3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i="1">
                <a:solidFill>
                  <a:srgbClr val="0070C0"/>
                </a:solidFill>
              </a:rPr>
              <a:t>О совокупном количестве баллов за выполнение (освоение) на территории Российской Федерации (ЕАЭС) соответствующих операций (условий) </a:t>
            </a:r>
            <a:r>
              <a:rPr lang="ru-RU">
                <a:solidFill>
                  <a:srgbClr val="0070C0"/>
                </a:solidFill>
              </a:rPr>
              <a:t/>
            </a:r>
            <a:br>
              <a:rPr lang="ru-RU">
                <a:solidFill>
                  <a:srgbClr val="0070C0"/>
                </a:solidFill>
              </a:rPr>
            </a:br>
            <a:endParaRPr lang="ru-RU" sz="3100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1F6A56-CE61-31BD-3349-B875EE3169A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09492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751</Words>
  <Application>Microsoft Office PowerPoint</Application>
  <PresentationFormat>Произвольный</PresentationFormat>
  <Paragraphs>62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«Национальный режим в судебной и административной практике»</vt:lpstr>
      <vt:lpstr>Слайд 2</vt:lpstr>
      <vt:lpstr>Слайд 3</vt:lpstr>
      <vt:lpstr>«Встречное» Р Е Ш Е Н И Е Ставропольского УФАС по делу № 026/06/106-672/2025 о нарушении законодательства о закупках 03.04.2025 года (1 из 3 – 44-ФЗ)</vt:lpstr>
      <vt:lpstr>Р Е Ш Е Н И Е Ставропольского УФАС по делу № 026/06/106-672/2025 о нарушении законодательства о закупках 03.04.2025 года (2 из 3)</vt:lpstr>
      <vt:lpstr>Р Е Ш Е Н И Е Ставропольского УФАС по делу № 026/06/106-672/2025 о нарушении законодательства о закупках 03.04.2025 года (3 из 3)</vt:lpstr>
      <vt:lpstr>НЕОБХОДИМО ЛИ КОМИССИИ ПО ОСУЩЕСТВЛЕНИЮ ЗАКУПОК ПРИ РАССМОТРЕНИИ  ЗАЯВОК УЧАСТНИКОВ СООТНОСИТЬ НАИМЕНОВАНИЕ ТОВАРА И КОДА ОКПД2,  УКАЗАННЫХ В ИЗВЕЩЕНИИ С НАИМЕНОВАНИЕМ ТОВАРА И КОДОМ ОКПД2,  СОДЕРЖАЩИХСЯ В ПРЕДСТАВЛЕННОЙ РЕЕСТРОВОЙ ЗАПИСИ? ПОДЛЕЖИТ ЛИ ОТКЛОНЕНИЮ ЗАЯВКА В СЛУЧАЕ РАЗЛИЧИЯ КОДОВ ОКПД 2?</vt:lpstr>
      <vt:lpstr>Пример «из зала»</vt:lpstr>
      <vt:lpstr>О совокупном количестве баллов за выполнение (освоение) на территории Российской Федерации (ЕАЭС) соответствующих операций (условий)  </vt:lpstr>
      <vt:lpstr>Примеры административной практики по вопросу: признавать / не признавать заявку участника на этапе рассмотрения «иностранной» при наличии в составе заявки номера реестровой записи, сформированного на основании действующего заключения, но которое не соответствует актуальным критериям, установленным Постановлением № 719  (нет совокупного количества баллов или оно меньше установленного порога)</vt:lpstr>
      <vt:lpstr>Административная практика по закупке ПО с доптребованиями </vt:lpstr>
      <vt:lpstr>Постановление Правительства РФ от 23 марта 2017 г. N 325 "Об утверждении дополнительных требований к программам для электронных вычислительных машин и базам данных, сведения о которых включены в реестр российского программного обеспечения, и внесении изменений в Правила формирования и ведения единого реестра российских программ для электронных вычислительных машин и баз данных"</vt:lpstr>
      <vt:lpstr>Слайд 13</vt:lpstr>
      <vt:lpstr>Решение Управления Федеральной антимонопольной службы по Камчатскому краю от 29 апреля 2025 г. N 041/06/105-211/2025 (1 из 2)</vt:lpstr>
      <vt:lpstr>Решение Управления Федеральной антимонопольной службы по Камчатскому краю от 29 апреля 2025 г. N 041/06/105-211/2025 (2 из 2)</vt:lpstr>
      <vt:lpstr>Похожее Решение Управления Федеральной антимонопольной службы по Москве от 24 марта 2025 г. N 077/06/106-3444/2025</vt:lpstr>
      <vt:lpstr>Особенности закупок сложной вещи (когда в составе комплекта на разные позиции должен устанавливаться разный нацрежим)</vt:lpstr>
      <vt:lpstr>Московское УФАС России обращает внимание на особенности предоставления реестровых записей на комплекты изделий</vt:lpstr>
      <vt:lpstr>Решение Управления Федеральной антимонопольной службы по Москве от 20 марта 2025 г. N 077/06/106-3668/2025 (44-ФЗ)</vt:lpstr>
      <vt:lpstr>Решение Курганского УФАС № 045/06/105-196/2025 по делу о нарушении законодательства о контрактной системе в сфере закупок 31.03.2025</vt:lpstr>
      <vt:lpstr>Решение Управления Федеральной антимонопольной службы по Воронежской области от 10 марта 2025 г. N 036/06/42-228/2025 (44-ФЗ)</vt:lpstr>
      <vt:lpstr>Первые судебные решения по новому национальному режиму</vt:lpstr>
      <vt:lpstr>Этап подготовки к закупке</vt:lpstr>
      <vt:lpstr> АС г. Москвы Решение от 11.09.2025 по Делу № А40-133771/2025 (1 из 3) </vt:lpstr>
      <vt:lpstr> АС г. Москвы Решение от 11.09.2025 по Делу № А40-133771/2025 (2 из 3) </vt:lpstr>
      <vt:lpstr> АС г. Москвы Решение от 11.09.2025 по Делу № А40-133771/2025 (3 из 3) </vt:lpstr>
      <vt:lpstr>АС Краснодарского края Решение от 25.08.2025 по Делу № А32-18064/2025 (1 из 3)</vt:lpstr>
      <vt:lpstr>АС Краснодарского края Решение от 25.08.2025 по Делу № А32-18064/2025 (2 из 3)</vt:lpstr>
      <vt:lpstr>АС Краснодарского края Решение от 25.08.2025 по Делу № А32-18064/2025 (3 из 3)</vt:lpstr>
      <vt:lpstr>АС Новосибирской области Решение от 13.08.2025 по Делу № А45-6786/2025 (1 из 2)</vt:lpstr>
      <vt:lpstr>АС Новосибирской области Решение от 13.08.2025 по Делу № А45-6786/2025 (2 из 2)</vt:lpstr>
      <vt:lpstr>АС г. Москвы Решение от 31.07.2025 по Делу № А40-85698/25-121-332 (1 из 3)</vt:lpstr>
      <vt:lpstr>АС г. Москвы Решение от 31.07.2025 по Делу № А40-85698/25-121-332 (2 из 3)</vt:lpstr>
      <vt:lpstr>АС г. Москвы Решение от 31.07.2025 по Делу № А40-85698/25-121-332 (3 из 3)</vt:lpstr>
      <vt:lpstr>Этап рассмотрения заявок</vt:lpstr>
      <vt:lpstr>АС г. Москвы Решение от 25.08.2025 по Делу № А40-124540/25-92-730 (1 из 2)</vt:lpstr>
      <vt:lpstr>АС г. Москвы Решение от 25.08.2025 по Делу № А40-124540/25-92-730 (2 из 2)</vt:lpstr>
      <vt:lpstr>АС Воронежской области Решение от  23.09.2025 по Делу № А14-11277/2025 (1 из 2)</vt:lpstr>
      <vt:lpstr>АС Воронежской области Решение от  23.09.2025 по Делу № А14-11277/2025 (2 из 2)</vt:lpstr>
      <vt:lpstr>АС Хабаровского края Решение от  23.09.2025 по Делу № А73-9454/2025 (1 из 2)</vt:lpstr>
      <vt:lpstr>АС Хабаровского края Решение от  23.09.2025 по Делу № А73-9454/2025 (2 из 2)</vt:lpstr>
      <vt:lpstr> АС г. Москвы Решение от 22.09.2025 по Делу № А40-134689/2025 (1 из 3) </vt:lpstr>
      <vt:lpstr> АС г. Москвы Решение от 22.09.2025 по Делу № А40-134689/2025 (2 из 3) </vt:lpstr>
      <vt:lpstr> АС г. Москвы Решение от 22.09.2025 по Делу № А40-134689/2025 (3 из 3) </vt:lpstr>
      <vt:lpstr> АС города Санкт-Петербурга и Ленинградской области Решение от  22.09.2025 по Делу № А56-56017/2025 (1 из 3) </vt:lpstr>
      <vt:lpstr> АС города Санкт-Петербурга и Ленинградской области Решение от  22.09.2025 по Делу № А56-56017/2025 (2 из 3) </vt:lpstr>
      <vt:lpstr> АС города Санкт-Петербурга и Ленинградской области Решение от  22.09.2025 по Делу № А56-56017/2025 (3 из 3) </vt:lpstr>
      <vt:lpstr> АС Самарской области Решение от 18.09.2025 по Делу № А55-11584/2025 (1 из 2) </vt:lpstr>
      <vt:lpstr> АС Самарской области Решение от 18.09.2025 по Делу № А55-11584/2025 (2 из 2) </vt:lpstr>
      <vt:lpstr>АС г. Санкт-Петербурга и Ленинградской области Решение от 11.09.2025 по Делу №  А56-38231/2025 (1 из 2)</vt:lpstr>
      <vt:lpstr>АС г. Санкт-Петербурга и Ленинградской области Решение от 11.09.2025 по Делу №  А56-38231/2025 (2 из 2)</vt:lpstr>
      <vt:lpstr>АС г. Москвы Решение от 27.08.2025 по Делу № А40-131298/25-149-655  (1 из 3)</vt:lpstr>
      <vt:lpstr>АС г. Москвы Решение от 27.08.2025 по Делу № А40-131298/25-149-655 (2 из 3)</vt:lpstr>
      <vt:lpstr>АС г. Москвы Решение от 27.08.2025 по Делу № А40-131298/25-149-655 (3 из 3)</vt:lpstr>
      <vt:lpstr>АС Хабаровского края Решение от 20.08.2025 по Делу № А73-8129/2025 (1 из 3)</vt:lpstr>
      <vt:lpstr>АС Хабаровского края Решение от 20.08.2025 по Делу № А73-8129/2025 (2 из 3)</vt:lpstr>
      <vt:lpstr>АС Хабаровского края Решение от 20.08.2025 по Делу № А73-8129/2025 (3 из 3)</vt:lpstr>
      <vt:lpstr>Этап приемки товара</vt:lpstr>
      <vt:lpstr> АС Республики КОМИ Решение от 10.09.2025 по Делу № А29-8583/2025 (1 из 2)  </vt:lpstr>
      <vt:lpstr> АС Республики КОМИ Решение от 10.09.2025 по Делу № А29-8583/2025 (2 из 2)  </vt:lpstr>
      <vt:lpstr>АС Омской области Решение от 27.08.2025 по Делу № А46-9573/2025 (1 из 3)</vt:lpstr>
      <vt:lpstr>АС Омской области Решение от 27.08.2025 по Делу № А46-9573/2025 (2 из 3)</vt:lpstr>
      <vt:lpstr>АС Омской области Решение от 27.08.2025 по Делу № А46-9573/2025 (3 из 3)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«Национальный режим в судебной и административной практике»</dc:title>
  <dc:creator>Татьяна</dc:creator>
  <cp:lastModifiedBy>mzak1</cp:lastModifiedBy>
  <cp:revision>1</cp:revision>
  <dcterms:created xsi:type="dcterms:W3CDTF">2025-10-01T08:47:08Z</dcterms:created>
  <dcterms:modified xsi:type="dcterms:W3CDTF">2025-10-06T13:03:13Z</dcterms:modified>
</cp:coreProperties>
</file>